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2"/>
  </p:notesMasterIdLst>
  <p:sldIdLst>
    <p:sldId id="259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81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5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59C"/>
    <a:srgbClr val="A700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67588" autoAdjust="0"/>
  </p:normalViewPr>
  <p:slideViewPr>
    <p:cSldViewPr snapToGrid="0">
      <p:cViewPr varScale="1">
        <p:scale>
          <a:sx n="54" d="100"/>
          <a:sy n="54" d="100"/>
        </p:scale>
        <p:origin x="1440" y="-48"/>
      </p:cViewPr>
      <p:guideLst>
        <p:guide orient="horz" pos="436"/>
        <p:guide pos="5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F027D-EF90-42FD-8595-329EC6635F7F}" type="datetimeFigureOut">
              <a:rPr lang="de-CH" smtClean="0"/>
              <a:t>30.01.2025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B6E42-8848-40CB-BE33-95002F591C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199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Video braucht Internetzugang</a:t>
            </a:r>
          </a:p>
          <a:p>
            <a:r>
              <a:rPr lang="de-CH" dirty="0"/>
              <a:t>https://www.youtube.com/watch?v=M6bWgrYKHqQ&amp;list=PLpo9Q7RAGF8Xm_2eVWgxtGRI1z-3GJbHP&amp;index=2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B6E42-8848-40CB-BE33-95002F591C15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4289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A183-260B-46A1-9990-216BD2D011D2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2737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Riskante Situationen suchen und sie mit Herzklopfen meistern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B6E42-8848-40CB-BE33-95002F591C15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3161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CH" dirty="0"/>
              <a:t>Film zu finden unter dem </a:t>
            </a:r>
            <a:r>
              <a:rPr lang="de-CH" dirty="0" err="1"/>
              <a:t>Youtube</a:t>
            </a:r>
            <a:r>
              <a:rPr lang="de-CH" dirty="0"/>
              <a:t>-Kanal vom Kanton Graubünden «</a:t>
            </a:r>
            <a:r>
              <a:rPr lang="de-CH" dirty="0" err="1"/>
              <a:t>bisch</a:t>
            </a:r>
            <a:r>
              <a:rPr lang="de-CH" dirty="0"/>
              <a:t> fit» oder via https://www.youtube.com/watch?v=H71F5CTwhjM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23BDD-E626-4F85-9D0B-D34CD4C40ED1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2315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Oder Film zu den Bewegungsempfehlungen via Onlinezugang unter https://www.youtube.com/watch?app=desktop&amp;v=AXfeswmnmvM&amp;t=120s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B6E42-8848-40CB-BE33-95002F591C15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5111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CH" dirty="0"/>
              <a:t>Film zu finden unter dem </a:t>
            </a:r>
            <a:r>
              <a:rPr lang="de-CH" dirty="0" err="1"/>
              <a:t>Youtube</a:t>
            </a:r>
            <a:r>
              <a:rPr lang="de-CH" dirty="0"/>
              <a:t>-Kanal vom Kanton Graubünden «</a:t>
            </a:r>
            <a:r>
              <a:rPr lang="de-CH" dirty="0" err="1"/>
              <a:t>bisch</a:t>
            </a:r>
            <a:r>
              <a:rPr lang="de-CH" dirty="0"/>
              <a:t> fit» oder via https://www.youtube.com/watch?v=d04uVYR5rqk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23BDD-E626-4F85-9D0B-D34CD4C40ED1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636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Mindmap zu Bedeutung der Bewegung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F172-CCEF-4014-8B8C-E8FF4562E919}" type="slidenum">
              <a:rPr lang="de-CH" smtClean="0"/>
              <a:t>3</a:t>
            </a:fld>
            <a:endParaRPr lang="de-CH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3213E0BA-F0C2-4ED1-885B-44D0113964A1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1. Input- und Austauschtreffen Purzelbaum Kita</a:t>
            </a:r>
          </a:p>
        </p:txBody>
      </p:sp>
    </p:spTree>
    <p:extLst>
      <p:ext uri="{BB962C8B-B14F-4D97-AF65-F5344CB8AC3E}">
        <p14:creationId xmlns:p14="http://schemas.microsoft.com/office/powerpoint/2010/main" val="332809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Folie 3 oder Folie 4 verwenden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Passive Beschäftigungen wie TV-Konsum,</a:t>
            </a:r>
            <a:r>
              <a:rPr lang="de-CH" baseline="0" dirty="0"/>
              <a:t> Tablets, Smartphones nehmen zu</a:t>
            </a:r>
            <a:endParaRPr lang="de-DE" dirty="0"/>
          </a:p>
          <a:p>
            <a:endParaRPr lang="de-CH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baseline="0" dirty="0"/>
              <a:t>Immer weniger Kinder können ihren natürlichen Bewegungsdrang ausleben und weisen motorische Defizite 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AB2FE1-3ADE-463F-84A3-4512D90A55A6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789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Folie 3 oder Folie 4verwenden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Beschäftigungen wie TV-Konsum,</a:t>
            </a:r>
            <a:r>
              <a:rPr lang="de-CH" baseline="0" dirty="0"/>
              <a:t> Tablets, Smartphones nehmen zu</a:t>
            </a:r>
            <a:endParaRPr lang="de-DE" dirty="0"/>
          </a:p>
          <a:p>
            <a:endParaRPr lang="de-CH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baseline="0" dirty="0"/>
              <a:t>Immer weniger Kinder können ihren natürlichen Bewegungsdrang ausleben und weisen motorische Defizite auf.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AB2FE1-3ADE-463F-84A3-4512D90A55A6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439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Nur rund 28% der 4-5</a:t>
            </a:r>
            <a:r>
              <a:rPr lang="de-CH" baseline="0" dirty="0"/>
              <a:t> jährigen Mädchen und 35% der Jungen sind täglich mind. 1h körperlich Aktiv so dass sie leicht schwitzen.</a:t>
            </a:r>
            <a:endParaRPr lang="de-CH" dirty="0"/>
          </a:p>
          <a:p>
            <a:r>
              <a:rPr lang="de-CH" dirty="0"/>
              <a:t>Die</a:t>
            </a:r>
            <a:r>
              <a:rPr lang="de-CH" baseline="0" dirty="0"/>
              <a:t> Zahlen in der Schweiz sind ähnlich, es gibt aber keine aktuellen Zahlen nach Altersstufen abgestimmte Zahlen für die Schweiz.</a:t>
            </a:r>
          </a:p>
          <a:p>
            <a:endParaRPr lang="de-CH" dirty="0"/>
          </a:p>
          <a:p>
            <a:r>
              <a:rPr lang="de-CH" dirty="0"/>
              <a:t>Wer</a:t>
            </a:r>
            <a:r>
              <a:rPr lang="de-CH" baseline="0" dirty="0"/>
              <a:t> die Freude an der Bewegung schon als Kind entdeckt, läuft weniger Gefahr, im Erwachsenenalter körperlich passiv zu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AB2FE1-3ADE-463F-84A3-4512D90A55A6}" type="slidenum">
              <a:rPr lang="de-CH" smtClean="0"/>
              <a:pPr>
                <a:defRPr/>
              </a:pPr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64349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Film zu finden unter dem </a:t>
            </a:r>
            <a:r>
              <a:rPr lang="de-CH" dirty="0" err="1"/>
              <a:t>Youtube</a:t>
            </a:r>
            <a:r>
              <a:rPr lang="de-CH" dirty="0"/>
              <a:t>-Kanal vom Kanton Graubünden «</a:t>
            </a:r>
            <a:r>
              <a:rPr lang="de-CH" dirty="0" err="1"/>
              <a:t>bisch</a:t>
            </a:r>
            <a:r>
              <a:rPr lang="de-CH" dirty="0"/>
              <a:t> fit» oder via https://www.youtube.com/watch?v=T2PniGHSB-Y</a:t>
            </a:r>
          </a:p>
          <a:p>
            <a:r>
              <a:rPr lang="de-CH" dirty="0"/>
              <a:t>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A183-260B-46A1-9990-216BD2D011D2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2471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Übergewichtige Kinder haben ein höheres Risiko im Erwachsenenalter übergewichtig zu sein oder an Herz-Kreislaufkrankheiten zu erkranken als normalgewichtige Kinder</a:t>
            </a:r>
          </a:p>
          <a:p>
            <a:endParaRPr lang="de-DE" dirty="0"/>
          </a:p>
          <a:p>
            <a:r>
              <a:rPr lang="de-CH" dirty="0"/>
              <a:t>Film zu finden unter dem </a:t>
            </a:r>
            <a:r>
              <a:rPr lang="de-CH" dirty="0" err="1"/>
              <a:t>Youtube</a:t>
            </a:r>
            <a:r>
              <a:rPr lang="de-CH" dirty="0"/>
              <a:t>-Kanal vom Kanton Graubünden «</a:t>
            </a:r>
            <a:r>
              <a:rPr lang="de-CH" dirty="0" err="1"/>
              <a:t>bisch</a:t>
            </a:r>
            <a:r>
              <a:rPr lang="de-CH" dirty="0"/>
              <a:t> fit» oder via https://www.youtube.com/watch?v=1XdBtEcMOPQ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AB2FE1-3ADE-463F-84A3-4512D90A55A6}" type="slidenum">
              <a:rPr lang="de-CH" smtClean="0"/>
              <a:pPr>
                <a:defRPr/>
              </a:pPr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746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A183-260B-46A1-9990-216BD2D011D2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2188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Da im Kindesalter die Basis für </a:t>
            </a:r>
            <a:r>
              <a:rPr lang="de-CH" baseline="0" dirty="0"/>
              <a:t>motorische Fähigkeiten gelegt wird, ist vielseitige Bewegung wichtig. Dabei geht es nicht um Sport sondern darum </a:t>
            </a:r>
            <a:r>
              <a:rPr lang="de-CH" altLang="de-DE" dirty="0"/>
              <a:t>das Bewegungsrepertoire zu erweitern sowie Grundlagen für spezifische grob- und feinmotorische Fertigkeiten zu entwickeln.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AB2FE1-3ADE-463F-84A3-4512D90A55A6}" type="slidenum">
              <a:rPr lang="de-CH" smtClean="0"/>
              <a:pPr>
                <a:defRPr/>
              </a:pPr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500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938944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319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938944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30.01.2025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7" name="Bild 12" descr="rx_4c-ohne.pdf">
            <a:extLst>
              <a:ext uri="{FF2B5EF4-FFF2-40B4-BE49-F238E27FC236}">
                <a16:creationId xmlns:a16="http://schemas.microsoft.com/office/drawing/2014/main" id="{6A5D6C37-FD53-405D-B193-347384226C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00" y="5975898"/>
            <a:ext cx="1476587" cy="41402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8ACDA02-21CC-4F4A-9B05-FFC867618A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64" y="1122363"/>
            <a:ext cx="3102454" cy="41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393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740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30.01.2025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643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30.01.2025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0945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40400"/>
            <a:ext cx="10515600" cy="4323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30.01.2025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20000" y="540000"/>
            <a:ext cx="10516800" cy="640800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319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8" name="Bild 12" descr="rx_4c-ohne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00" y="5975898"/>
            <a:ext cx="1476587" cy="4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4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19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30.01.2025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Bild 2" descr="radix.ch.pdf">
            <a:extLst>
              <a:ext uri="{FF2B5EF4-FFF2-40B4-BE49-F238E27FC236}">
                <a16:creationId xmlns:a16="http://schemas.microsoft.com/office/drawing/2014/main" id="{BDE19817-A05F-4DC4-A378-1290FF275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5" y="6038850"/>
            <a:ext cx="1181100" cy="482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694F40D-D560-41D1-B3A7-BB120A08CF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19" y="365125"/>
            <a:ext cx="993881" cy="13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459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74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30.01.2025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00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19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30.01.2025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Bild 2" descr="radix.ch.pdf">
            <a:extLst>
              <a:ext uri="{FF2B5EF4-FFF2-40B4-BE49-F238E27FC236}">
                <a16:creationId xmlns:a16="http://schemas.microsoft.com/office/drawing/2014/main" id="{37F8C44A-2B20-4B9D-A5C4-E5567DD1D0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5" y="6038850"/>
            <a:ext cx="1181100" cy="482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709617B-371E-4240-880D-BA047F5FFA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19" y="365125"/>
            <a:ext cx="993881" cy="13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30.01.2025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699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30.01.2025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71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30.01.2025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Bild 2" descr="radix.ch.pdf">
            <a:extLst>
              <a:ext uri="{FF2B5EF4-FFF2-40B4-BE49-F238E27FC236}">
                <a16:creationId xmlns:a16="http://schemas.microsoft.com/office/drawing/2014/main" id="{3D0DBE16-498C-4FD5-8D48-E695D6DC2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5" y="6038850"/>
            <a:ext cx="1181100" cy="482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07EAC7A-0000-4014-9B52-D4B665522F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19" y="365125"/>
            <a:ext cx="993881" cy="13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30.01.2025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886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30.01.2025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610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EC1A-4FE9-4DF3-8294-3E3073F69D58}" type="datetimeFigureOut">
              <a:rPr lang="de-CH" smtClean="0"/>
              <a:t>30.01.2025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60BAD10F-DF21-4E45-8BE6-FE2A9A8D193B}"/>
              </a:ext>
            </a:extLst>
          </p:cNvPr>
          <p:cNvCxnSpPr/>
          <p:nvPr userDrawn="1"/>
        </p:nvCxnSpPr>
        <p:spPr>
          <a:xfrm>
            <a:off x="0" y="6480000"/>
            <a:ext cx="12192000" cy="0"/>
          </a:xfrm>
          <a:prstGeom prst="line">
            <a:avLst/>
          </a:prstGeom>
          <a:ln w="12700">
            <a:solidFill>
              <a:srgbClr val="A700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77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-BvP5FiZ1g?feature=oembed" TargetMode="Externa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71F5CTwhj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XfeswmnmvM?start=120&amp;feature=oembed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04uVYR5rq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C-CMi6NGPU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2PniGHSB-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XdBtEcMOP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5319713" cy="2387600"/>
          </a:xfrm>
        </p:spPr>
        <p:txBody>
          <a:bodyPr/>
          <a:lstStyle/>
          <a:p>
            <a:r>
              <a:rPr lang="de-CH" dirty="0"/>
              <a:t>Purzelbaum Spielgruppe</a:t>
            </a:r>
            <a:endParaRPr lang="en-US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Elternanlass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9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Was macht eine Purzelbaum KiTa aus?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Die Spielgruppe ist bewegungsfreundlich und -fördernd gestaltet und eingerichtet.</a:t>
            </a:r>
          </a:p>
          <a:p>
            <a:r>
              <a:rPr lang="de-CH" dirty="0"/>
              <a:t>Die Spielgruppenleitenden fördern und stärken das Selbstbewusstsein der Kinder. Sie vertreten eine bewegungsfördernde Haltung, so dass Bewegung jederzeit und überall möglich ist.</a:t>
            </a:r>
          </a:p>
          <a:p>
            <a:r>
              <a:rPr lang="de-CH" dirty="0"/>
              <a:t>Die Kinder bewegen sich in der Spielgruppe oft und vielseitig, werden geschickter und zu einem bewegten Lebensstil motiviert.</a:t>
            </a:r>
          </a:p>
          <a:p>
            <a:r>
              <a:rPr lang="de-CH" dirty="0"/>
              <a:t>Die Kinder essen gemeinsam lustvoll ausgewogene Zwischenmahlzeiten und trinken Wasser.</a:t>
            </a:r>
          </a:p>
        </p:txBody>
      </p:sp>
    </p:spTree>
    <p:extLst>
      <p:ext uri="{BB962C8B-B14F-4D97-AF65-F5344CB8AC3E}">
        <p14:creationId xmlns:p14="http://schemas.microsoft.com/office/powerpoint/2010/main" val="191887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Kinder besonders gerne tun …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97" y="2041806"/>
            <a:ext cx="1464489" cy="220075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00" y="2038496"/>
            <a:ext cx="1463897" cy="220406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10" y="2021337"/>
            <a:ext cx="1565602" cy="220406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96" y="4592784"/>
            <a:ext cx="2523496" cy="178854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26" y="2021336"/>
            <a:ext cx="1469380" cy="220406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57" y="4592784"/>
            <a:ext cx="2682818" cy="178854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40" y="4621592"/>
            <a:ext cx="2639606" cy="175973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622" y="2021336"/>
            <a:ext cx="1363404" cy="2221229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1847528" y="6472115"/>
            <a:ext cx="202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err="1"/>
              <a:t>Fotos_Shutterstock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422450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CH" dirty="0"/>
              <a:t>Was Kinder besonders gerne tun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  <a:defRPr/>
            </a:pPr>
            <a:endParaRPr lang="de-CH" dirty="0"/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Spielerisch laufen, davon laufen und schnell laufen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Hochspringen und von oben hinabspringen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Schaukeln und weit durch den Raum schwingen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Höhe erklettern und Ausschau halten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Den Taumel des Rollens und Drehens erleben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CH" dirty="0"/>
              <a:t>Konzentriert und erfolgreich im Gleichgewicht bleiben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Riskante Situationen suchen und mit Herzklopfen meistern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CH" dirty="0"/>
              <a:t>Bewegungskunststücke lernen und vorführen</a:t>
            </a:r>
          </a:p>
          <a:p>
            <a:pPr lvl="0">
              <a:buFont typeface="Arial" pitchFamily="34" charset="0"/>
              <a:buChar char="•"/>
              <a:defRPr/>
            </a:pPr>
            <a:endParaRPr lang="de-CH" dirty="0"/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63600" y="1825625"/>
            <a:ext cx="6879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Die 16 elementaren Bewegungsbedürfnisse nach Lienert et al.</a:t>
            </a:r>
          </a:p>
        </p:txBody>
      </p:sp>
    </p:spTree>
    <p:extLst>
      <p:ext uri="{BB962C8B-B14F-4D97-AF65-F5344CB8AC3E}">
        <p14:creationId xmlns:p14="http://schemas.microsoft.com/office/powerpoint/2010/main" val="402464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Kinder besonders gerne tun …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21" y="4400037"/>
            <a:ext cx="2427006" cy="18218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82" y="1971461"/>
            <a:ext cx="2423020" cy="16955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94" y="2009460"/>
            <a:ext cx="2543388" cy="16955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/>
          <a:stretch/>
        </p:blipFill>
        <p:spPr>
          <a:xfrm>
            <a:off x="2161384" y="2027148"/>
            <a:ext cx="2427006" cy="166021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68" y="4082323"/>
            <a:ext cx="1469379" cy="220406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21" y="4082323"/>
            <a:ext cx="1469379" cy="220406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12869"/>
          <a:stretch/>
        </p:blipFill>
        <p:spPr>
          <a:xfrm>
            <a:off x="4879487" y="5379099"/>
            <a:ext cx="2021843" cy="137403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63" y="3901296"/>
            <a:ext cx="1993067" cy="132871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4A7F903-D902-458C-A6BF-9C18F83A046E}"/>
              </a:ext>
            </a:extLst>
          </p:cNvPr>
          <p:cNvSpPr txBox="1"/>
          <p:nvPr/>
        </p:nvSpPr>
        <p:spPr>
          <a:xfrm>
            <a:off x="2070402" y="6522301"/>
            <a:ext cx="202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err="1"/>
              <a:t>Fotos_Shutterstock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83607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CH" dirty="0"/>
              <a:t>Was Kinder besonders gerne tun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  <a:defRPr/>
            </a:pPr>
            <a:endParaRPr lang="de-CH" dirty="0"/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Sich bis zur wohltuenden Erschöpfung anstrengen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Gleiten und Rutschen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An und mit Sportgeräten intensiv spielen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Sich im Rhythmus bewegen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Sich von rollenden und fliegenden Bällen faszinieren lassen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Mit, am und im Wasser spielen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Raufen, Kämpfen und Kräftemessen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In Nischen kriechen und sich verstecken</a:t>
            </a:r>
          </a:p>
        </p:txBody>
      </p:sp>
      <p:sp>
        <p:nvSpPr>
          <p:cNvPr id="4" name="Rechteck 3"/>
          <p:cNvSpPr/>
          <p:nvPr/>
        </p:nvSpPr>
        <p:spPr>
          <a:xfrm>
            <a:off x="863600" y="1825625"/>
            <a:ext cx="6879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Die 16 elementaren Bewegungsbedürfnisse nach Lienert et al.</a:t>
            </a:r>
          </a:p>
        </p:txBody>
      </p:sp>
    </p:spTree>
    <p:extLst>
      <p:ext uri="{BB962C8B-B14F-4D97-AF65-F5344CB8AC3E}">
        <p14:creationId xmlns:p14="http://schemas.microsoft.com/office/powerpoint/2010/main" val="48898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D1C5B-4434-A8DD-4C87-50253CB0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Kinder besonders gerne tun …</a:t>
            </a:r>
          </a:p>
        </p:txBody>
      </p:sp>
      <p:pic>
        <p:nvPicPr>
          <p:cNvPr id="4" name="Onlinemedien 3" title="Bewegungsvideo 7: Sei mutig!">
            <a:hlinkClick r:id="" action="ppaction://media"/>
            <a:extLst>
              <a:ext uri="{FF2B5EF4-FFF2-40B4-BE49-F238E27FC236}">
                <a16:creationId xmlns:a16="http://schemas.microsoft.com/office/drawing/2014/main" id="{F3A70EE2-CF78-97D3-29A1-CDE7BB56BD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25650" y="1562868"/>
            <a:ext cx="8140700" cy="459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9A7A9-92D6-4B48-A153-9B381C9B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Vielseitige Bewegungserfahrungen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3583D3-0F6B-4052-B640-3D1ED7681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9604967A-09A8-45F4-A127-F6A84BCABB2C}" type="slidenum">
              <a:rPr lang="de-CH" smtClean="0"/>
              <a:pPr/>
              <a:t>16</a:t>
            </a:fld>
            <a:endParaRPr lang="de-CH"/>
          </a:p>
        </p:txBody>
      </p:sp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47445C39-2572-4C2D-8DBF-63929734E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2996953"/>
            <a:ext cx="2510694" cy="226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7A24B06-E944-477F-975D-D11595E072A1}"/>
              </a:ext>
            </a:extLst>
          </p:cNvPr>
          <p:cNvSpPr txBox="1"/>
          <p:nvPr/>
        </p:nvSpPr>
        <p:spPr>
          <a:xfrm>
            <a:off x="5735960" y="378904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4"/>
              </a:rPr>
              <a:t>Film «Aktive Kindheit» - «Mögliche Ursachen für die Ungeschicktheit»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369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77114-6744-4746-A9C4-CEFA2100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Bewegungsempfehlung </a:t>
            </a:r>
          </a:p>
        </p:txBody>
      </p:sp>
      <p:pic>
        <p:nvPicPr>
          <p:cNvPr id="3" name="Onlinemedien 2" title="Bewegungsempfehlungen für Säuglinge, Kleinkinder und Kinder im Vorschulalter">
            <a:hlinkClick r:id="" action="ppaction://media"/>
            <a:extLst>
              <a:ext uri="{FF2B5EF4-FFF2-40B4-BE49-F238E27FC236}">
                <a16:creationId xmlns:a16="http://schemas.microsoft.com/office/drawing/2014/main" id="{69C5C270-D1C7-4275-9B99-473C6C6068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54875" y="2706075"/>
            <a:ext cx="4648386" cy="2626338"/>
          </a:xfrm>
          <a:prstGeom prst="rect">
            <a:avLst/>
          </a:prstGeom>
        </p:spPr>
      </p:pic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98DB333-3564-A9B7-E1A7-53199D197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56" b="-1"/>
          <a:stretch/>
        </p:blipFill>
        <p:spPr>
          <a:xfrm>
            <a:off x="486435" y="1545613"/>
            <a:ext cx="6171541" cy="4947262"/>
          </a:xfrm>
        </p:spPr>
      </p:pic>
    </p:spTree>
    <p:extLst>
      <p:ext uri="{BB962C8B-B14F-4D97-AF65-F5344CB8AC3E}">
        <p14:creationId xmlns:p14="http://schemas.microsoft.com/office/powerpoint/2010/main" val="34537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kann die Familie tun?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Vorbild sein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Bewegtes Umfeld schaffen</a:t>
            </a:r>
          </a:p>
          <a:p>
            <a:pPr lvl="0">
              <a:buFont typeface="Arial" pitchFamily="34" charset="0"/>
              <a:buChar char="•"/>
            </a:pPr>
            <a:r>
              <a:rPr lang="de-CH" dirty="0"/>
              <a:t>Freiräume schaffen</a:t>
            </a:r>
          </a:p>
          <a:p>
            <a:pPr lvl="0">
              <a:buFont typeface="Arial" pitchFamily="34" charset="0"/>
              <a:buChar char="•"/>
            </a:pPr>
            <a:r>
              <a:rPr lang="de-CH" dirty="0"/>
              <a:t>Loslassen, ausprobieren lassen</a:t>
            </a:r>
          </a:p>
          <a:p>
            <a:pPr lvl="0">
              <a:buFont typeface="Arial" pitchFamily="34" charset="0"/>
              <a:buChar char="•"/>
            </a:pPr>
            <a:r>
              <a:rPr lang="de-CH" dirty="0"/>
              <a:t>Vertrauen auf die Fähigkeiten des Kindes</a:t>
            </a:r>
          </a:p>
          <a:p>
            <a:pPr lvl="0">
              <a:buFont typeface="Arial" pitchFamily="34" charset="0"/>
              <a:buChar char="•"/>
            </a:pPr>
            <a:r>
              <a:rPr lang="de-CH" dirty="0"/>
              <a:t>Auf gesunde Ernährung achten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55" y="4709917"/>
            <a:ext cx="2183541" cy="13672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22" y="4709918"/>
            <a:ext cx="2051522" cy="136726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6" y="4685245"/>
            <a:ext cx="1948635" cy="139193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552CC05-C21E-4A9B-A2D3-BA53DB11A9AF}"/>
              </a:ext>
            </a:extLst>
          </p:cNvPr>
          <p:cNvSpPr txBox="1"/>
          <p:nvPr/>
        </p:nvSpPr>
        <p:spPr>
          <a:xfrm>
            <a:off x="2098675" y="6206717"/>
            <a:ext cx="202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err="1"/>
              <a:t>Fotos_Shutterstock</a:t>
            </a:r>
            <a:r>
              <a:rPr lang="de-CH" sz="900" dirty="0"/>
              <a:t>, aktive Kindheit</a:t>
            </a:r>
          </a:p>
        </p:txBody>
      </p:sp>
    </p:spTree>
    <p:extLst>
      <p:ext uri="{BB962C8B-B14F-4D97-AF65-F5344CB8AC3E}">
        <p14:creationId xmlns:p14="http://schemas.microsoft.com/office/powerpoint/2010/main" val="1741726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kann die Familie tun?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996953"/>
            <a:ext cx="2510694" cy="2269281"/>
          </a:xfrm>
        </p:spPr>
      </p:pic>
      <p:sp>
        <p:nvSpPr>
          <p:cNvPr id="5" name="Textfeld 4"/>
          <p:cNvSpPr txBox="1"/>
          <p:nvPr/>
        </p:nvSpPr>
        <p:spPr>
          <a:xfrm>
            <a:off x="5735960" y="378904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4"/>
              </a:rPr>
              <a:t>Film «Aktive Kindheit» - «Lösungsansätze für ein bewegtes Umfeld»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40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Purzelbaum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Einblicke</a:t>
            </a:r>
            <a:r>
              <a:rPr lang="en-US" dirty="0"/>
              <a:t> in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Purzelbaum</a:t>
            </a:r>
            <a:r>
              <a:rPr lang="en-US" dirty="0"/>
              <a:t> Kindergarten und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Purzelbaum</a:t>
            </a:r>
            <a:r>
              <a:rPr lang="en-US" dirty="0"/>
              <a:t> Kita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nlinemedien 4" title="Das ist Purzelbaum!">
            <a:hlinkClick r:id="" action="ppaction://media"/>
            <a:extLst>
              <a:ext uri="{FF2B5EF4-FFF2-40B4-BE49-F238E27FC236}">
                <a16:creationId xmlns:a16="http://schemas.microsoft.com/office/drawing/2014/main" id="{5F7A6E4B-4B30-4592-A893-AFE9A184BB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90788" y="2256036"/>
            <a:ext cx="7210424" cy="40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01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7" y="-1328738"/>
            <a:ext cx="12279314" cy="85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Besten</a:t>
            </a:r>
            <a:r>
              <a:rPr lang="en-US" dirty="0"/>
              <a:t> Dank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Aufmerksamkeit</a:t>
            </a:r>
            <a:r>
              <a:rPr lang="en-US" dirty="0"/>
              <a:t>!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8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Ausgangslage für das Angebot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Bewegung ist zwar nicht alles, aber ohne Bewegung ist alles nichts! </a:t>
            </a:r>
            <a:r>
              <a:rPr lang="de-CH" sz="1800" b="1" dirty="0"/>
              <a:t>(</a:t>
            </a:r>
            <a:r>
              <a:rPr lang="de-CH" sz="1800" b="1" dirty="0" err="1"/>
              <a:t>Balster</a:t>
            </a:r>
            <a:r>
              <a:rPr lang="de-CH" sz="1800" b="1" dirty="0"/>
              <a:t>, 2002)</a:t>
            </a:r>
          </a:p>
          <a:p>
            <a:pPr marL="0" indent="0">
              <a:buNone/>
            </a:pPr>
            <a:endParaRPr lang="de-CH" b="1" dirty="0"/>
          </a:p>
          <a:p>
            <a:endParaRPr lang="de-CH" dirty="0"/>
          </a:p>
        </p:txBody>
      </p:sp>
      <p:pic>
        <p:nvPicPr>
          <p:cNvPr id="4" name="Picture 2" descr="Bildergebnis für baby strampeln">
            <a:extLst>
              <a:ext uri="{FF2B5EF4-FFF2-40B4-BE49-F238E27FC236}">
                <a16:creationId xmlns:a16="http://schemas.microsoft.com/office/drawing/2014/main" id="{452ECDAF-3A3D-4CAD-BBE7-59FF6A141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13" y="3316834"/>
            <a:ext cx="2458946" cy="156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1FE18FC-3C43-4E30-BAAB-95700875D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68" y="3740678"/>
            <a:ext cx="2316369" cy="22729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4180152-350F-4776-B477-330A27EE8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9" b="14838"/>
          <a:stretch/>
        </p:blipFill>
        <p:spPr>
          <a:xfrm>
            <a:off x="7392145" y="4221089"/>
            <a:ext cx="2316369" cy="2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3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Ausgangslage für das Angebot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Jedes 8. Kind (12%) im Vorschulalter ist übergewichtig</a:t>
            </a:r>
          </a:p>
          <a:p>
            <a:r>
              <a:rPr lang="de-CH" dirty="0"/>
              <a:t>Bewegungsmangel und unausgewogene Ernährung sind Hauptgründe für Übergewicht</a:t>
            </a:r>
          </a:p>
          <a:p>
            <a:r>
              <a:rPr lang="de-CH" dirty="0"/>
              <a:t>Kinder sind ungeschickter geworden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de-DE" dirty="0"/>
          </a:p>
        </p:txBody>
      </p:sp>
      <p:pic>
        <p:nvPicPr>
          <p:cNvPr id="7" name="Picture 8" descr="http://www.morgenpost.de/multimedia/archive/00473/fm_fernsehen_BM_Ber_47384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55" y="4735491"/>
            <a:ext cx="236818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n24.de/media/_fotos/3panorama/2008_9/august_8/080830_2/Kinder_d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15" y="4735491"/>
            <a:ext cx="2108891" cy="15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4725145"/>
            <a:ext cx="2124229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62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Ausgangslage für das Angebot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Bewegungsmangel und unausgewogene Ernährung sind Hauptgründe für Übergewicht</a:t>
            </a:r>
          </a:p>
          <a:p>
            <a:r>
              <a:rPr lang="de-CH" dirty="0"/>
              <a:t>Kinder sind ungeschickter geworden</a:t>
            </a:r>
          </a:p>
          <a:p>
            <a:r>
              <a:rPr lang="de-CH" dirty="0"/>
              <a:t>Jedes 8. Kind (12%) im Vorschulalter ist übergewichtig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sz="1600" b="1" dirty="0"/>
              <a:t>Anteil übergewichtiger und adipöser Kinder und Jugendlicher auf verschiedenen Schulstufen (Basel, Bern, Zürich zusammen, Schuljahr 2017/18, n = 13 916)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E82FA0-BDF5-417E-9DA2-A3F44F4AA0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4484991"/>
            <a:ext cx="4285995" cy="21854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6A5303F-67D2-44FE-A5ED-5DBD7CD86985}"/>
              </a:ext>
            </a:extLst>
          </p:cNvPr>
          <p:cNvSpPr txBox="1"/>
          <p:nvPr/>
        </p:nvSpPr>
        <p:spPr>
          <a:xfrm>
            <a:off x="6539506" y="6439592"/>
            <a:ext cx="326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="1" dirty="0">
                <a:latin typeface="Arial" panose="020B0604020202020204" pitchFamily="34" charset="0"/>
                <a:cs typeface="Arial" panose="020B0604020202020204" pitchFamily="34" charset="0"/>
              </a:rPr>
              <a:t>Faktenblatt 37; 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Monitoring der Gewichtsdaten der schulärztlichen Dienste der Städte Basel, Bern und Zürich, Gesundheitsförderung Schweiz</a:t>
            </a:r>
          </a:p>
        </p:txBody>
      </p:sp>
    </p:spTree>
    <p:extLst>
      <p:ext uri="{BB962C8B-B14F-4D97-AF65-F5344CB8AC3E}">
        <p14:creationId xmlns:p14="http://schemas.microsoft.com/office/powerpoint/2010/main" val="272980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Ausgangslange für das Angebot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graphicFrame>
        <p:nvGraphicFramePr>
          <p:cNvPr id="3" name="Objek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884995"/>
              </p:ext>
            </p:extLst>
          </p:nvPr>
        </p:nvGraphicFramePr>
        <p:xfrm>
          <a:off x="955672" y="2141945"/>
          <a:ext cx="7259135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rbeitsblatt" r:id="rId4" imgW="8677241" imgH="4905338" progId="Excel.Sheet.8">
                  <p:embed/>
                </p:oleObj>
              </mc:Choice>
              <mc:Fallback>
                <p:oleObj name="Arbeitsblatt" r:id="rId4" imgW="8677241" imgH="4905338" progId="Excel.Sheet.8">
                  <p:embed/>
                  <p:pic>
                    <p:nvPicPr>
                      <p:cNvPr id="3" name="Objek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2" y="2141945"/>
                        <a:ext cx="7259135" cy="4104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5"/>
          <p:cNvSpPr txBox="1">
            <a:spLocks noChangeArrowheads="1"/>
          </p:cNvSpPr>
          <p:nvPr/>
        </p:nvSpPr>
        <p:spPr bwMode="auto">
          <a:xfrm>
            <a:off x="10329864" y="6492875"/>
            <a:ext cx="1520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400" dirty="0" err="1">
                <a:latin typeface="Calibri" panose="020F0502020204030204" pitchFamily="34" charset="0"/>
              </a:rPr>
              <a:t>Jekauc</a:t>
            </a:r>
            <a:r>
              <a:rPr lang="de-DE" sz="1400" dirty="0">
                <a:latin typeface="Calibri" panose="020F0502020204030204" pitchFamily="34" charset="0"/>
              </a:rPr>
              <a:t> et al., 2012</a:t>
            </a:r>
          </a:p>
        </p:txBody>
      </p:sp>
      <p:sp>
        <p:nvSpPr>
          <p:cNvPr id="5" name="Rechteck 4"/>
          <p:cNvSpPr/>
          <p:nvPr/>
        </p:nvSpPr>
        <p:spPr>
          <a:xfrm>
            <a:off x="920648" y="1455217"/>
            <a:ext cx="7259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Befolgung der Bewegungsempfehlung in Deutschland– mind. 60 min pro Tag Bewegung oder Sport mit leichtem Schwitzen</a:t>
            </a:r>
          </a:p>
        </p:txBody>
      </p:sp>
    </p:spTree>
    <p:extLst>
      <p:ext uri="{BB962C8B-B14F-4D97-AF65-F5344CB8AC3E}">
        <p14:creationId xmlns:p14="http://schemas.microsoft.com/office/powerpoint/2010/main" val="360878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Ausgangslage für </a:t>
            </a:r>
            <a:r>
              <a:rPr lang="de-CH"/>
              <a:t>das Angebot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996953"/>
            <a:ext cx="2510694" cy="2269281"/>
          </a:xfrm>
        </p:spPr>
      </p:pic>
      <p:sp>
        <p:nvSpPr>
          <p:cNvPr id="5" name="Textfeld 4"/>
          <p:cNvSpPr txBox="1"/>
          <p:nvPr/>
        </p:nvSpPr>
        <p:spPr>
          <a:xfrm>
            <a:off x="5735960" y="378904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4"/>
              </a:rPr>
              <a:t>Film «Aktive Kindheit» - «Unsere Kinder sind ungeschickter geworden»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58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Folgen von Bewegungsmangel und Übergewicht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Risikofaktor für 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Motorische Defizite </a:t>
            </a:r>
            <a:r>
              <a:rPr lang="de-CH" dirty="0">
                <a:sym typeface="Wingdings" panose="05000000000000000000" pitchFamily="2" charset="2"/>
              </a:rPr>
              <a:t> vermindertes Selbstwertgefühl, erhöhte Unfallgefahr</a:t>
            </a:r>
            <a:endParaRPr lang="de-CH" dirty="0"/>
          </a:p>
          <a:p>
            <a:r>
              <a:rPr lang="de-CH" dirty="0"/>
              <a:t>Rückenschmerzen und Haltungsschäden</a:t>
            </a:r>
          </a:p>
          <a:p>
            <a:r>
              <a:rPr lang="de-CH" dirty="0"/>
              <a:t>Herz-Kreislauf-Erkrankungen im Erwachsenenalter</a:t>
            </a:r>
          </a:p>
          <a:p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89" y="4426353"/>
            <a:ext cx="1501564" cy="135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828432" y="4910366"/>
            <a:ext cx="476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4"/>
              </a:rPr>
              <a:t>Film «Aktive Kindheit» - «Folgen von Bewegungsmangel und Übergewicht»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67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C74A5-A85A-44E8-87AB-E82510E8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Vision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AC877C-7D8D-4A7A-BF87-451AFE04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Im Spielgruppen-Alltag spielen und lernen Kinder in Bewegung, ernähren sich ausgewogen und genussvoll und werden in ihren internen sowie externen Ressourcen gestärkt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894B5E6-02EB-4DFF-ABAA-F1337AD3EA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1972" y="3003410"/>
            <a:ext cx="3460269" cy="34155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1AFAA3-955F-4A12-93BD-CC41A3EFD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45" y="3429001"/>
            <a:ext cx="4113410" cy="274227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02AD4FF-B001-45F1-AFF1-1F7A6B7BF815}"/>
              </a:ext>
            </a:extLst>
          </p:cNvPr>
          <p:cNvSpPr txBox="1"/>
          <p:nvPr/>
        </p:nvSpPr>
        <p:spPr>
          <a:xfrm>
            <a:off x="1873370" y="5860898"/>
            <a:ext cx="16399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>
                <a:solidFill>
                  <a:schemeClr val="bg1"/>
                </a:solidFill>
              </a:rPr>
              <a:t>Foto: Esther Michel</a:t>
            </a:r>
          </a:p>
        </p:txBody>
      </p:sp>
    </p:spTree>
    <p:extLst>
      <p:ext uri="{BB962C8B-B14F-4D97-AF65-F5344CB8AC3E}">
        <p14:creationId xmlns:p14="http://schemas.microsoft.com/office/powerpoint/2010/main" val="412166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925</Words>
  <Application>Microsoft Office PowerPoint</Application>
  <PresentationFormat>Breitbild</PresentationFormat>
  <Paragraphs>133</Paragraphs>
  <Slides>20</Slides>
  <Notes>14</Notes>
  <HiddenSlides>0</HiddenSlides>
  <MMClips>3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Wingdings</vt:lpstr>
      <vt:lpstr>Office Theme</vt:lpstr>
      <vt:lpstr>Arbeitsblatt</vt:lpstr>
      <vt:lpstr>Purzelbaum Spielgruppe</vt:lpstr>
      <vt:lpstr>Purzelbaum </vt:lpstr>
      <vt:lpstr>Ausgangslage für das Angebot</vt:lpstr>
      <vt:lpstr>Ausgangslage für das Angebot</vt:lpstr>
      <vt:lpstr>Ausgangslage für das Angebot</vt:lpstr>
      <vt:lpstr>Ausgangslange für das Angebot</vt:lpstr>
      <vt:lpstr>Ausgangslage für das Angebot</vt:lpstr>
      <vt:lpstr>Folgen von Bewegungsmangel und Übergewicht</vt:lpstr>
      <vt:lpstr>Vision</vt:lpstr>
      <vt:lpstr>Was macht eine Purzelbaum KiTa aus?</vt:lpstr>
      <vt:lpstr>Was Kinder besonders gerne tun …</vt:lpstr>
      <vt:lpstr>Was Kinder besonders gerne tun …</vt:lpstr>
      <vt:lpstr>Was Kinder besonders gerne tun …</vt:lpstr>
      <vt:lpstr>Was Kinder besonders gerne tun …</vt:lpstr>
      <vt:lpstr>Was Kinder besonders gerne tun …</vt:lpstr>
      <vt:lpstr>Vielseitige Bewegungserfahrungen</vt:lpstr>
      <vt:lpstr>Bewegungsempfehlung </vt:lpstr>
      <vt:lpstr>Was kann die Familie tun?</vt:lpstr>
      <vt:lpstr>Was kann die Familie tun?</vt:lpstr>
      <vt:lpstr>Besten Dank für die Aufmerksamkeit! </vt:lpstr>
    </vt:vector>
  </TitlesOfParts>
  <Company>radix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tgregdre</dc:title>
  <dc:creator>Christina Notter</dc:creator>
  <cp:lastModifiedBy>Eliane Schmocker</cp:lastModifiedBy>
  <cp:revision>43</cp:revision>
  <dcterms:created xsi:type="dcterms:W3CDTF">2015-12-10T15:18:42Z</dcterms:created>
  <dcterms:modified xsi:type="dcterms:W3CDTF">2025-01-30T11:44:41Z</dcterms:modified>
</cp:coreProperties>
</file>